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84" r:id="rId3"/>
    <p:sldId id="270" r:id="rId4"/>
    <p:sldId id="276" r:id="rId5"/>
    <p:sldId id="283" r:id="rId6"/>
    <p:sldId id="286" r:id="rId7"/>
    <p:sldId id="287" r:id="rId8"/>
    <p:sldId id="288" r:id="rId9"/>
    <p:sldId id="289" r:id="rId10"/>
    <p:sldId id="290" r:id="rId11"/>
    <p:sldId id="271" r:id="rId12"/>
    <p:sldId id="285" r:id="rId13"/>
    <p:sldId id="274" r:id="rId14"/>
    <p:sldId id="275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2548"/>
    <a:srgbClr val="00BDE3"/>
    <a:srgbClr val="60BB0E"/>
    <a:srgbClr val="000000"/>
    <a:srgbClr val="62AADC"/>
    <a:srgbClr val="007C83"/>
    <a:srgbClr val="51B7FB"/>
    <a:srgbClr val="059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532" autoAdjust="0"/>
    <p:restoredTop sz="76810" autoAdjust="0"/>
  </p:normalViewPr>
  <p:slideViewPr>
    <p:cSldViewPr>
      <p:cViewPr varScale="1">
        <p:scale>
          <a:sx n="102" d="100"/>
          <a:sy n="102" d="100"/>
        </p:scale>
        <p:origin x="150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2.png>
</file>

<file path=ppt/media/image3.gif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1301-18C9-4CA0-A0BF-791B6E0DDD4D}" type="datetimeFigureOut">
              <a:rPr lang="en-GB" smtClean="0"/>
              <a:t>10/08/2015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20BA8-12AF-476D-99B2-894C09A4E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7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856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011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381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0346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87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222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409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585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25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713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128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795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87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7508" y="-17760"/>
            <a:ext cx="9163050" cy="6858000"/>
          </a:xfrm>
          <a:prstGeom prst="rect">
            <a:avLst/>
          </a:prstGeom>
          <a:solidFill>
            <a:srgbClr val="000000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94233" y="2259484"/>
            <a:ext cx="8229600" cy="1143000"/>
          </a:xfrm>
          <a:prstGeom prst="rect">
            <a:avLst/>
          </a:prstGeom>
        </p:spPr>
        <p:txBody>
          <a:bodyPr/>
          <a:lstStyle>
            <a:lvl1pPr algn="ctr">
              <a:defRPr sz="4400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044550" y="3716338"/>
            <a:ext cx="7128966" cy="10088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  <a:latin typeface="Segoe UI Light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26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2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2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60648"/>
            <a:ext cx="179512" cy="792088"/>
          </a:xfrm>
          <a:prstGeom prst="rect">
            <a:avLst/>
          </a:prstGeom>
          <a:gradFill>
            <a:gsLst>
              <a:gs pos="0">
                <a:srgbClr val="51B7FB">
                  <a:lumMod val="69000"/>
                  <a:lumOff val="31000"/>
                </a:srgbClr>
              </a:gs>
              <a:gs pos="100000">
                <a:srgbClr val="0597FA">
                  <a:lumMod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WP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648072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948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61 0.00625 L 3.05556E-6 0.00625 " pathEditMode="relative" rAng="0" ptsTypes="AA">
                                      <p:cBhvr>
                                        <p:cTn id="6" dur="1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6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.55556E-7 1.85185E-6 L -0.02361 1.85185E-6 " pathEditMode="relative" rAng="0" ptsTypes="AA">
                                      <p:cBhvr>
                                        <p:cTn id="20" dur="12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61 7.40741E-7 L -1.66667E-6 7.40741E-7 " pathEditMode="relative" rAng="0" ptsTypes="AA">
                                      <p:cBhvr>
                                        <p:cTn id="22" dur="1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899 0.00857 " pathEditMode="relative" rAng="0" ptsTypes="AA">
                                      <p:cBhvr>
                                        <p:cTn id="24" dur="9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 uiExpand="1" build="p">
        <p:tmplLst>
          <p:tmpl lvl="1">
            <p:tnLst>
              <p:par>
                <p:cTn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5.55556E-7 1.85185E-6 L -0.02361 1.85185E-6 " pathEditMode="relative" rAng="0" ptsTypes="AA">
                      <p:cBhvr>
                        <p:cTn dur="12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2">
            <p:tnLst>
              <p:par>
                <p:cTn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61 7.40741E-7 L -1.66667E-6 7.40741E-7 " pathEditMode="relative" rAng="0" ptsTypes="AA">
                      <p:cBhvr>
                        <p:cTn dur="11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3">
            <p:tnLst>
              <p:par>
                <p:cTn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899 0.00857 " pathEditMode="relative" rAng="0" ptsTypes="AA">
                      <p:cBhvr>
                        <p:cTn dur="9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9" y="0"/>
                    </p:animMotion>
                  </p:childTnLst>
                </p:cTn>
              </p:par>
            </p:tnLst>
          </p:tmpl>
        </p:tmplLst>
      </p:bldP>
      <p:bldP spid="7" grpId="0"/>
      <p:bldP spid="7" grpId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2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648072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 flipH="1">
            <a:off x="6228184" y="1628800"/>
            <a:ext cx="2664296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5472608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 flipH="1">
            <a:off x="6228184" y="3933056"/>
            <a:ext cx="2664296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60648"/>
            <a:ext cx="179512" cy="792088"/>
          </a:xfrm>
          <a:prstGeom prst="rect">
            <a:avLst/>
          </a:prstGeom>
          <a:gradFill>
            <a:gsLst>
              <a:gs pos="0">
                <a:srgbClr val="51B7FB">
                  <a:lumMod val="69000"/>
                  <a:lumOff val="31000"/>
                </a:srgbClr>
              </a:gs>
              <a:gs pos="100000">
                <a:srgbClr val="0597FA">
                  <a:lumMod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WP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42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61 0.00625 L 3.05556E-6 0.00625 " pathEditMode="relative" rAng="0" ptsTypes="AA">
                                      <p:cBhvr>
                                        <p:cTn id="6" dur="1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9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6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.55556E-7 1.85185E-6 L -0.02361 1.85185E-6 " pathEditMode="relative" rAng="0" ptsTypes="AA">
                                      <p:cBhvr>
                                        <p:cTn id="20" dur="1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61 7.40741E-7 L -1.66667E-6 7.40741E-7 " pathEditMode="relative" rAng="0" ptsTypes="AA">
                                      <p:cBhvr>
                                        <p:cTn id="22" dur="11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899 0.00857 " pathEditMode="relative" rAng="0" ptsTypes="AA">
                                      <p:cBhvr>
                                        <p:cTn id="24" dur="9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1" uiExpand="1" build="p">
        <p:tmplLst>
          <p:tmpl lvl="1">
            <p:tnLst>
              <p:par>
                <p:cTn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5.55556E-7 1.85185E-6 L -0.02361 1.85185E-6 " pathEditMode="relative" rAng="0" ptsTypes="AA">
                      <p:cBhvr>
                        <p:cTn dur="12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2">
            <p:tnLst>
              <p:par>
                <p:cTn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61 7.40741E-7 L -1.66667E-6 7.40741E-7 " pathEditMode="relative" rAng="0" ptsTypes="AA">
                      <p:cBhvr>
                        <p:cTn dur="11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3">
            <p:tnLst>
              <p:par>
                <p:cTn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899 0.00857 " pathEditMode="relative" rAng="0" ptsTypes="AA">
                      <p:cBhvr>
                        <p:cTn dur="9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9" y="0"/>
                    </p:animMotion>
                  </p:childTnLst>
                </p:cTn>
              </p:par>
            </p:tnLst>
          </p:tmpl>
        </p:tmplLst>
      </p:bldP>
      <p:bldP spid="10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3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648072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 flipH="1">
            <a:off x="6588224" y="1916832"/>
            <a:ext cx="1728192" cy="1152128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4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5472608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 flipH="1">
            <a:off x="6588224" y="3284984"/>
            <a:ext cx="1728192" cy="1152128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4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 flipH="1">
            <a:off x="6588224" y="4653136"/>
            <a:ext cx="1728192" cy="1152128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4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60648"/>
            <a:ext cx="179512" cy="792088"/>
          </a:xfrm>
          <a:prstGeom prst="rect">
            <a:avLst/>
          </a:prstGeom>
          <a:gradFill>
            <a:gsLst>
              <a:gs pos="0">
                <a:srgbClr val="51B7FB">
                  <a:lumMod val="69000"/>
                  <a:lumOff val="31000"/>
                </a:srgbClr>
              </a:gs>
              <a:gs pos="100000">
                <a:srgbClr val="0597FA">
                  <a:lumMod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WP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17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61 0.00625 L 3.05556E-6 0.00625 " pathEditMode="relative" rAng="0" ptsTypes="AA">
                                      <p:cBhvr>
                                        <p:cTn id="6" dur="1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9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6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.55556E-7 1.85185E-6 L -0.02361 1.85185E-6 " pathEditMode="relative" rAng="0" ptsTypes="AA">
                                      <p:cBhvr>
                                        <p:cTn id="20" dur="1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61 7.40741E-7 L -1.66667E-6 7.40741E-7 " pathEditMode="relative" rAng="0" ptsTypes="AA">
                                      <p:cBhvr>
                                        <p:cTn id="22" dur="11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899 0.00857 " pathEditMode="relative" rAng="0" ptsTypes="AA">
                                      <p:cBhvr>
                                        <p:cTn id="24" dur="9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1" uiExpand="1" build="p">
        <p:tmplLst>
          <p:tmpl lvl="1">
            <p:tnLst>
              <p:par>
                <p:cTn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5.55556E-7 1.85185E-6 L -0.02361 1.85185E-6 " pathEditMode="relative" rAng="0" ptsTypes="AA">
                      <p:cBhvr>
                        <p:cTn dur="12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2">
            <p:tnLst>
              <p:par>
                <p:cTn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61 7.40741E-7 L -1.66667E-6 7.40741E-7 " pathEditMode="relative" rAng="0" ptsTypes="AA">
                      <p:cBhvr>
                        <p:cTn dur="11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1" y="0"/>
                    </p:animMotion>
                  </p:childTnLst>
                </p:cTn>
              </p:par>
            </p:tnLst>
          </p:tmpl>
          <p:tmpl lvl="3">
            <p:tnLst>
              <p:par>
                <p:cTn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899 0.00857 " pathEditMode="relative" rAng="0" ptsTypes="AA">
                      <p:cBhvr>
                        <p:cTn dur="9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9" y="0"/>
                    </p:animMotion>
                  </p:childTnLst>
                </p:cTn>
              </p:par>
            </p:tnLst>
          </p:tmpl>
        </p:tmplLst>
      </p:bldP>
      <p:bldP spid="7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1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1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 userDrawn="1"/>
        </p:nvSpPr>
        <p:spPr>
          <a:xfrm>
            <a:off x="-19050" y="0"/>
            <a:ext cx="9163050" cy="6858000"/>
          </a:xfrm>
          <a:prstGeom prst="rect">
            <a:avLst/>
          </a:prstGeom>
          <a:solidFill>
            <a:srgbClr val="000000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13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2" r:id="rId3"/>
    <p:sldLayoutId id="2147483653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Steve.Fabian@gooddogs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hyperlink" Target="https://www.polymer-project.org/1.0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steve.fabian@gooddogs.com" TargetMode="External"/><Relationship Id="rId5" Type="http://schemas.openxmlformats.org/officeDocument/2006/relationships/hyperlink" Target="http://github.com/SteveFabian" TargetMode="External"/><Relationship Id="rId4" Type="http://schemas.openxmlformats.org/officeDocument/2006/relationships/hyperlink" Target="https://gist.github.com/ebidel/631402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232" y="3140968"/>
            <a:ext cx="8229600" cy="1143000"/>
          </a:xfrm>
        </p:spPr>
        <p:txBody>
          <a:bodyPr/>
          <a:lstStyle/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 Beginner’s Guide</a:t>
            </a:r>
            <a:b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</a:br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to 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521910" y="4941168"/>
            <a:ext cx="6137519" cy="1008806"/>
          </a:xfrm>
        </p:spPr>
        <p:txBody>
          <a:bodyPr/>
          <a:lstStyle/>
          <a:p>
            <a:pPr algn="l"/>
            <a:r>
              <a:rPr lang="en-GB" dirty="0" smtClean="0">
                <a:hlinkClick r:id="rId2"/>
              </a:rPr>
              <a:t>steve.fabian@gooddogs.com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>
                <a:solidFill>
                  <a:schemeClr val="bg1"/>
                </a:solidFill>
              </a:rPr>
              <a:t>@</a:t>
            </a:r>
            <a:r>
              <a:rPr lang="en-GB" dirty="0" err="1" smtClean="0">
                <a:solidFill>
                  <a:schemeClr val="bg1"/>
                </a:solidFill>
              </a:rPr>
              <a:t>SteveFabian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330" y="620688"/>
            <a:ext cx="2607403" cy="21328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5112324"/>
            <a:ext cx="720080" cy="112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2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7544" y="1207293"/>
            <a:ext cx="8481592" cy="5174035"/>
          </a:xfrm>
        </p:spPr>
        <p:txBody>
          <a:bodyPr/>
          <a:lstStyle/>
          <a:p>
            <a:r>
              <a:rPr lang="en-US" sz="1800" dirty="0"/>
              <a:t>&lt;div id="</a:t>
            </a:r>
            <a:r>
              <a:rPr lang="en-US" sz="1800" dirty="0" err="1"/>
              <a:t>nameTag</a:t>
            </a:r>
            <a:r>
              <a:rPr lang="en-US" sz="1800" dirty="0"/>
              <a:t>"&gt;Bob&lt;/div&gt;</a:t>
            </a:r>
          </a:p>
          <a:p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&lt;script&gt;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var</a:t>
            </a:r>
            <a:r>
              <a:rPr lang="en-US" sz="1800" dirty="0"/>
              <a:t> shadow = </a:t>
            </a:r>
            <a:r>
              <a:rPr lang="en-US" sz="1800" dirty="0" err="1"/>
              <a:t>document.querySelector</a:t>
            </a:r>
            <a:r>
              <a:rPr lang="en-US" sz="1800" dirty="0"/>
              <a:t>('#</a:t>
            </a:r>
            <a:r>
              <a:rPr lang="en-US" sz="1800" dirty="0" err="1"/>
              <a:t>nameTag</a:t>
            </a:r>
            <a:r>
              <a:rPr lang="en-US" sz="1800" dirty="0"/>
              <a:t>').</a:t>
            </a:r>
            <a:r>
              <a:rPr lang="en-US" sz="1800" dirty="0" err="1"/>
              <a:t>createShadowRoot</a:t>
            </a:r>
            <a:r>
              <a:rPr lang="en-US" sz="1800" dirty="0"/>
              <a:t>(); 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var</a:t>
            </a:r>
            <a:r>
              <a:rPr lang="en-US" sz="1800" dirty="0"/>
              <a:t> template = </a:t>
            </a:r>
            <a:r>
              <a:rPr lang="en-US" sz="1800" dirty="0" err="1"/>
              <a:t>document.querySelector</a:t>
            </a:r>
            <a:r>
              <a:rPr lang="en-US" sz="1800" dirty="0"/>
              <a:t>('#</a:t>
            </a:r>
            <a:r>
              <a:rPr lang="en-US" sz="1800" dirty="0" err="1"/>
              <a:t>nameTagTemplate</a:t>
            </a:r>
            <a:r>
              <a:rPr lang="en-US" sz="1800" dirty="0"/>
              <a:t>'); 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var</a:t>
            </a:r>
            <a:r>
              <a:rPr lang="en-US" sz="1800" dirty="0"/>
              <a:t> </a:t>
            </a:r>
            <a:r>
              <a:rPr lang="en-US" sz="1800" dirty="0" err="1" smtClean="0"/>
              <a:t>shadowNode</a:t>
            </a:r>
            <a:r>
              <a:rPr lang="en-US" sz="1800" dirty="0" smtClean="0"/>
              <a:t> = </a:t>
            </a:r>
            <a:r>
              <a:rPr lang="en-US" sz="1800" dirty="0" err="1"/>
              <a:t>document.importNode</a:t>
            </a:r>
            <a:r>
              <a:rPr lang="en-US" sz="1800" dirty="0"/>
              <a:t>(</a:t>
            </a:r>
            <a:r>
              <a:rPr lang="en-US" sz="1800" dirty="0" err="1"/>
              <a:t>template.content</a:t>
            </a:r>
            <a:r>
              <a:rPr lang="en-US" sz="1800" dirty="0"/>
              <a:t>, true);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</a:t>
            </a:r>
            <a:r>
              <a:rPr lang="en-US" sz="1800" dirty="0" err="1" smtClean="0"/>
              <a:t>shadow.appendChild</a:t>
            </a:r>
            <a:r>
              <a:rPr lang="en-US" sz="1800" dirty="0" smtClean="0"/>
              <a:t>(</a:t>
            </a:r>
            <a:r>
              <a:rPr lang="en-US" sz="1800" dirty="0" err="1" smtClean="0"/>
              <a:t>shadowNode</a:t>
            </a:r>
            <a:r>
              <a:rPr lang="en-US" sz="1800" dirty="0" smtClean="0"/>
              <a:t>); </a:t>
            </a:r>
            <a:endParaRPr lang="en-US" sz="1800" dirty="0"/>
          </a:p>
          <a:p>
            <a:r>
              <a:rPr lang="en-US" sz="1800" dirty="0"/>
              <a:t>&lt;/script&gt;</a:t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b="1" dirty="0" smtClean="0"/>
              <a:t>&lt;</a:t>
            </a:r>
            <a:r>
              <a:rPr lang="en-US" sz="1800" b="1" dirty="0"/>
              <a:t>template id="</a:t>
            </a:r>
            <a:r>
              <a:rPr lang="en-US" sz="1800" b="1" dirty="0" err="1"/>
              <a:t>nameTagTemplate</a:t>
            </a:r>
            <a:r>
              <a:rPr lang="en-US" sz="1800" b="1" dirty="0"/>
              <a:t>"&gt;</a:t>
            </a:r>
            <a:r>
              <a:rPr lang="en-US" sz="1800" dirty="0"/>
              <a:t> </a:t>
            </a:r>
            <a:endParaRPr lang="en-US" sz="1800" dirty="0" smtClean="0"/>
          </a:p>
          <a:p>
            <a:r>
              <a:rPr lang="en-US" sz="1800" dirty="0" smtClean="0"/>
              <a:t>    &lt;</a:t>
            </a:r>
            <a:r>
              <a:rPr lang="en-US" sz="1800" dirty="0"/>
              <a:t>style&gt; </a:t>
            </a:r>
            <a:r>
              <a:rPr lang="en-US" sz="1800" dirty="0" smtClean="0"/>
              <a:t>.wrapper{ </a:t>
            </a:r>
            <a:r>
              <a:rPr lang="en-US" sz="1800" dirty="0"/>
              <a:t>border: 2px solid brown; </a:t>
            </a:r>
            <a:r>
              <a:rPr lang="en-US" sz="1800" dirty="0" smtClean="0"/>
              <a:t>header: color: red; .. </a:t>
            </a:r>
            <a:r>
              <a:rPr lang="en-US" sz="1800" dirty="0" err="1"/>
              <a:t>e</a:t>
            </a:r>
            <a:r>
              <a:rPr lang="en-US" sz="1800" dirty="0" err="1" smtClean="0"/>
              <a:t>tc</a:t>
            </a:r>
            <a:r>
              <a:rPr lang="en-US" sz="1800" dirty="0" smtClean="0"/>
              <a:t> ..&lt;/</a:t>
            </a:r>
            <a:r>
              <a:rPr lang="en-US" sz="1800" dirty="0"/>
              <a:t>style&gt; </a:t>
            </a:r>
            <a:endParaRPr lang="en-US" sz="1800" dirty="0" smtClean="0"/>
          </a:p>
          <a:p>
            <a:r>
              <a:rPr lang="en-US" sz="1800" dirty="0" smtClean="0"/>
              <a:t>    &lt;</a:t>
            </a:r>
            <a:r>
              <a:rPr lang="en-US" sz="1800" dirty="0"/>
              <a:t>div class</a:t>
            </a:r>
            <a:r>
              <a:rPr lang="en-US" sz="1800" dirty="0" smtClean="0"/>
              <a:t>=“wrapper"&gt; 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    &lt;</a:t>
            </a:r>
            <a:r>
              <a:rPr lang="en-US" sz="1800" dirty="0"/>
              <a:t>div class</a:t>
            </a:r>
            <a:r>
              <a:rPr lang="en-US" sz="1800" dirty="0" smtClean="0"/>
              <a:t>=“header"&gt; </a:t>
            </a:r>
            <a:r>
              <a:rPr lang="en-US" sz="1800" dirty="0"/>
              <a:t>Hi! My name is &lt;/div&gt; </a:t>
            </a:r>
            <a:endParaRPr lang="en-US" sz="1800" dirty="0" smtClean="0"/>
          </a:p>
          <a:p>
            <a:r>
              <a:rPr lang="en-US" sz="1800" dirty="0"/>
              <a:t> </a:t>
            </a:r>
            <a:r>
              <a:rPr lang="en-US" sz="1800" dirty="0" smtClean="0"/>
              <a:t>       &lt;</a:t>
            </a:r>
            <a:r>
              <a:rPr lang="en-US" sz="1800" dirty="0"/>
              <a:t>div class="name"&gt; Bob &lt;/div&gt; </a:t>
            </a:r>
            <a:endParaRPr lang="en-US" sz="1800" dirty="0" smtClean="0"/>
          </a:p>
          <a:p>
            <a:r>
              <a:rPr lang="en-US" sz="1800" dirty="0"/>
              <a:t> </a:t>
            </a:r>
            <a:r>
              <a:rPr lang="en-US" sz="1800" dirty="0" smtClean="0"/>
              <a:t>   &lt;/</a:t>
            </a:r>
            <a:r>
              <a:rPr lang="en-US" sz="1800" dirty="0"/>
              <a:t>div&gt;</a:t>
            </a:r>
            <a:r>
              <a:rPr lang="en-US" sz="1800" dirty="0"/>
              <a:t> </a:t>
            </a:r>
            <a:endParaRPr lang="en-US" sz="1800" dirty="0" smtClean="0"/>
          </a:p>
          <a:p>
            <a:r>
              <a:rPr lang="en-US" sz="1800" b="1" dirty="0" smtClean="0"/>
              <a:t>&lt;/</a:t>
            </a:r>
            <a:r>
              <a:rPr lang="en-US" sz="1800" b="1" dirty="0"/>
              <a:t>template&gt;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5498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7560840" cy="2304256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How do I get started?</a:t>
            </a:r>
          </a:p>
          <a:p>
            <a:r>
              <a:rPr lang="da-DK" sz="2400" dirty="0" smtClean="0"/>
              <a:t>- Use JS to create/insert/modify Shadow-DOM element</a:t>
            </a:r>
          </a:p>
          <a:p>
            <a:r>
              <a:rPr lang="da-DK" sz="2400" dirty="0" smtClean="0"/>
              <a:t>- </a:t>
            </a:r>
            <a:r>
              <a:rPr lang="da-DK" sz="2400" dirty="0" smtClean="0"/>
              <a:t>Polymer.js (recommended option)</a:t>
            </a:r>
            <a:endParaRPr lang="da-DK" sz="2400" dirty="0" smtClean="0"/>
          </a:p>
          <a:p>
            <a:r>
              <a:rPr lang="da-DK" sz="2400" dirty="0" smtClean="0"/>
              <a:t>- Polyfills </a:t>
            </a:r>
            <a:br>
              <a:rPr lang="da-DK" sz="2400" dirty="0" smtClean="0"/>
            </a:br>
            <a:r>
              <a:rPr lang="da-DK" sz="2400" dirty="0" smtClean="0"/>
              <a:t>   </a:t>
            </a:r>
            <a:r>
              <a:rPr lang="da-DK" sz="1800" i="1" dirty="0" smtClean="0"/>
              <a:t>def: </a:t>
            </a:r>
            <a:r>
              <a:rPr lang="en-US" sz="1800" i="1" dirty="0"/>
              <a:t>a </a:t>
            </a:r>
            <a:r>
              <a:rPr lang="en-US" sz="1800" b="1" i="1" dirty="0" err="1"/>
              <a:t>polyfill</a:t>
            </a:r>
            <a:r>
              <a:rPr lang="en-US" sz="1800" i="1" dirty="0"/>
              <a:t> (or </a:t>
            </a:r>
            <a:r>
              <a:rPr lang="en-US" sz="1800" b="1" i="1" dirty="0" err="1"/>
              <a:t>polyfiller</a:t>
            </a:r>
            <a:r>
              <a:rPr lang="en-US" sz="1800" i="1" dirty="0"/>
              <a:t>) is </a:t>
            </a:r>
            <a:r>
              <a:rPr lang="en-US" sz="1800" i="1" dirty="0" smtClean="0"/>
              <a:t/>
            </a:r>
            <a:br>
              <a:rPr lang="en-US" sz="1800" i="1" dirty="0" smtClean="0"/>
            </a:br>
            <a:r>
              <a:rPr lang="en-US" sz="1800" i="1" dirty="0" smtClean="0"/>
              <a:t>    downloadable </a:t>
            </a:r>
            <a:r>
              <a:rPr lang="en-US" sz="1800" i="1" dirty="0"/>
              <a:t>code which </a:t>
            </a:r>
            <a:r>
              <a:rPr lang="en-US" sz="1800" i="1" dirty="0" smtClean="0"/>
              <a:t/>
            </a:r>
            <a:br>
              <a:rPr lang="en-US" sz="1800" i="1" dirty="0" smtClean="0"/>
            </a:br>
            <a:r>
              <a:rPr lang="en-US" sz="1800" i="1" dirty="0" smtClean="0"/>
              <a:t>    provides </a:t>
            </a:r>
            <a:r>
              <a:rPr lang="en-US" sz="1800" i="1" dirty="0"/>
              <a:t>facilities that are not </a:t>
            </a:r>
            <a:r>
              <a:rPr lang="en-US" sz="1800" i="1" dirty="0" smtClean="0"/>
              <a:t/>
            </a:r>
            <a:br>
              <a:rPr lang="en-US" sz="1800" i="1" dirty="0" smtClean="0"/>
            </a:br>
            <a:r>
              <a:rPr lang="en-US" sz="1800" i="1" dirty="0" smtClean="0"/>
              <a:t>    built </a:t>
            </a:r>
            <a:r>
              <a:rPr lang="en-US" sz="1800" i="1" dirty="0"/>
              <a:t>into a web browser</a:t>
            </a:r>
            <a:r>
              <a:rPr lang="en-US" sz="2400" dirty="0" smtClean="0"/>
              <a:t>.</a:t>
            </a:r>
            <a:r>
              <a:rPr lang="da-DK" sz="2400" dirty="0" smtClean="0"/>
              <a:t/>
            </a:r>
            <a:br>
              <a:rPr lang="da-DK" sz="2400" dirty="0" smtClean="0"/>
            </a:br>
            <a:endParaRPr lang="da-DK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3140968"/>
            <a:ext cx="28575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39552" y="1412776"/>
            <a:ext cx="7560840" cy="504056"/>
          </a:xfrm>
        </p:spPr>
        <p:txBody>
          <a:bodyPr/>
          <a:lstStyle/>
          <a:p>
            <a:r>
              <a:rPr lang="da-DK" sz="2400" dirty="0" smtClean="0"/>
              <a:t>Polymer Native </a:t>
            </a:r>
            <a:r>
              <a:rPr lang="da-DK" sz="2400" dirty="0" smtClean="0"/>
              <a:t>Brower support?</a:t>
            </a:r>
          </a:p>
          <a:p>
            <a:r>
              <a:rPr lang="da-DK" sz="2400" dirty="0" smtClean="0"/>
              <a:t/>
            </a:r>
            <a:br>
              <a:rPr lang="da-DK" sz="2400" dirty="0" smtClean="0"/>
            </a:br>
            <a:endParaRPr lang="da-DK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060847"/>
            <a:ext cx="7992888" cy="426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solidFill>
            <a:srgbClr val="60BB0E"/>
          </a:solidFill>
        </p:spPr>
        <p:txBody>
          <a:bodyPr anchor="b"/>
          <a:lstStyle/>
          <a:p>
            <a:r>
              <a:rPr lang="en-GB" sz="1800" dirty="0" smtClean="0"/>
              <a:t>Demos</a:t>
            </a:r>
            <a:endParaRPr lang="en-GB" sz="18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sz="2800" dirty="0" smtClean="0">
                <a:solidFill>
                  <a:srgbClr val="FFFF00"/>
                </a:solidFill>
              </a:rPr>
              <a:t>How do I use it?</a:t>
            </a:r>
            <a:r>
              <a:rPr lang="da-DK" sz="2800" dirty="0" smtClean="0"/>
              <a:t/>
            </a:r>
            <a:br>
              <a:rPr lang="da-DK" sz="2800" dirty="0" smtClean="0"/>
            </a:br>
            <a:endParaRPr lang="da-DK" sz="2800" dirty="0" smtClean="0"/>
          </a:p>
          <a:p>
            <a:r>
              <a:rPr lang="da-DK" sz="2800" i="1" dirty="0" smtClean="0"/>
              <a:t>Let’s write some code... !</a:t>
            </a:r>
          </a:p>
          <a:p>
            <a:endParaRPr lang="da-DK" sz="2800" i="1" dirty="0"/>
          </a:p>
          <a:p>
            <a:endParaRPr lang="en-GB" sz="2400" dirty="0" smtClean="0"/>
          </a:p>
          <a:p>
            <a:endParaRPr lang="en-GB" sz="28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429000"/>
            <a:ext cx="3187021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2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8085584" cy="4525963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Resources</a:t>
            </a:r>
            <a:r>
              <a:rPr lang="da-DK" sz="2400" dirty="0" smtClean="0"/>
              <a:t/>
            </a:r>
            <a:br>
              <a:rPr lang="da-DK" sz="2400" dirty="0" smtClean="0"/>
            </a:br>
            <a:endParaRPr lang="da-DK" sz="2400" dirty="0" smtClean="0"/>
          </a:p>
          <a:p>
            <a:r>
              <a:rPr lang="en-US" sz="2400" i="1" dirty="0">
                <a:hlinkClick r:id="rId3"/>
              </a:rPr>
              <a:t>https://www.polymer-project.org/1.0</a:t>
            </a:r>
            <a:r>
              <a:rPr lang="en-US" sz="2400" i="1" dirty="0" smtClean="0">
                <a:hlinkClick r:id="rId3"/>
              </a:rPr>
              <a:t>/</a:t>
            </a:r>
            <a:endParaRPr lang="en-US" sz="2400" i="1" dirty="0" smtClean="0"/>
          </a:p>
          <a:p>
            <a:r>
              <a:rPr lang="en-US" sz="2400" i="1" dirty="0" smtClean="0">
                <a:hlinkClick r:id="rId4"/>
              </a:rPr>
              <a:t>https</a:t>
            </a:r>
            <a:r>
              <a:rPr lang="en-US" sz="2400" i="1" dirty="0">
                <a:hlinkClick r:id="rId4"/>
              </a:rPr>
              <a:t>://</a:t>
            </a:r>
            <a:r>
              <a:rPr lang="en-US" sz="2400" i="1" dirty="0" smtClean="0">
                <a:hlinkClick r:id="rId4"/>
              </a:rPr>
              <a:t>gist.github.com/ebidel/6314025</a:t>
            </a:r>
            <a:r>
              <a:rPr lang="da-DK" sz="2400" i="1" dirty="0" smtClean="0"/>
              <a:t/>
            </a:r>
            <a:br>
              <a:rPr lang="da-DK" sz="2400" i="1" dirty="0" smtClean="0"/>
            </a:br>
            <a:r>
              <a:rPr lang="da-DK" sz="2400" i="1" dirty="0" smtClean="0">
                <a:hlinkClick r:id="rId5"/>
              </a:rPr>
              <a:t>http://github.com/SteveFabian</a:t>
            </a:r>
            <a:endParaRPr lang="da-DK" sz="2400" i="1" dirty="0" smtClean="0"/>
          </a:p>
          <a:p>
            <a:endParaRPr lang="da-DK" sz="2400" i="1" dirty="0" smtClean="0"/>
          </a:p>
          <a:p>
            <a:endParaRPr lang="da-DK" sz="2400" i="1" dirty="0" smtClean="0"/>
          </a:p>
          <a:p>
            <a:r>
              <a:rPr lang="da-DK" sz="2400" i="1" dirty="0" smtClean="0"/>
              <a:t>Steve Fabian</a:t>
            </a:r>
            <a:br>
              <a:rPr lang="da-DK" sz="2400" i="1" dirty="0" smtClean="0"/>
            </a:br>
            <a:r>
              <a:rPr lang="da-DK" sz="2400" i="1" dirty="0" smtClean="0"/>
              <a:t>e: </a:t>
            </a:r>
            <a:r>
              <a:rPr lang="da-DK" sz="2400" i="1" dirty="0" smtClean="0">
                <a:hlinkClick r:id="rId6"/>
              </a:rPr>
              <a:t>steve.fabian@gooddogs.com</a:t>
            </a:r>
            <a:endParaRPr lang="da-DK" sz="2400" i="1" dirty="0" smtClean="0"/>
          </a:p>
          <a:p>
            <a:r>
              <a:rPr lang="da-DK" sz="2400" i="1" dirty="0" smtClean="0"/>
              <a:t>@SteveFabian</a:t>
            </a:r>
            <a:endParaRPr lang="da-DK" sz="2400" i="1" dirty="0"/>
          </a:p>
          <a:p>
            <a:endParaRPr lang="en-GB" sz="2400" dirty="0" smtClean="0"/>
          </a:p>
          <a:p>
            <a:endParaRPr lang="en-GB" sz="28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3804330"/>
            <a:ext cx="3816424" cy="235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8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Agenda</a:t>
            </a:r>
          </a:p>
          <a:p>
            <a:pPr marL="71145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What is it?</a:t>
            </a:r>
          </a:p>
          <a:p>
            <a:pPr marL="71145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What does it do?</a:t>
            </a:r>
          </a:p>
          <a:p>
            <a:pPr marL="71145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How do I use it?</a:t>
            </a:r>
            <a:endParaRPr lang="en-GB" dirty="0" smtClean="0">
              <a:solidFill>
                <a:srgbClr val="FFFF00"/>
              </a:solidFill>
            </a:endParaRPr>
          </a:p>
          <a:p>
            <a:endParaRPr lang="en-GB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/>
          <a:lstStyle/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611" y="3573016"/>
            <a:ext cx="40576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9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18462" y="1340769"/>
            <a:ext cx="8590042" cy="2088232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What is it?</a:t>
            </a:r>
          </a:p>
          <a:p>
            <a:r>
              <a:rPr lang="en-US" sz="2400" b="1" i="1" dirty="0"/>
              <a:t>Web Components</a:t>
            </a:r>
            <a:r>
              <a:rPr lang="en-US" sz="2400" i="1" dirty="0"/>
              <a:t> are a set of standards </a:t>
            </a:r>
            <a:r>
              <a:rPr lang="en-US" sz="2400" i="1" dirty="0" smtClean="0"/>
              <a:t>that allow </a:t>
            </a:r>
            <a:r>
              <a:rPr lang="en-US" sz="2400" i="1" dirty="0"/>
              <a:t>for the creation of reusable widgets or components in web documents and web applications. </a:t>
            </a:r>
            <a:endParaRPr lang="en-US" sz="2400" i="1" dirty="0" smtClean="0"/>
          </a:p>
          <a:p>
            <a:r>
              <a:rPr lang="en-US" sz="2400" i="1" dirty="0" smtClean="0"/>
              <a:t>-- Wikipedia</a:t>
            </a:r>
            <a:endParaRPr lang="en-GB" sz="2400" i="1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3928770"/>
            <a:ext cx="5853336" cy="234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2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7416824" cy="4525963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What does it do?</a:t>
            </a:r>
          </a:p>
          <a:p>
            <a:pPr marL="342900" indent="-342900">
              <a:buFontTx/>
              <a:buChar char="-"/>
            </a:pPr>
            <a:r>
              <a:rPr lang="da-DK" sz="2400" dirty="0" smtClean="0"/>
              <a:t>- Encapsulates HTML, CSS and JS into custom HTML elements</a:t>
            </a:r>
          </a:p>
          <a:p>
            <a:pPr marL="342900" indent="-342900">
              <a:buFontTx/>
              <a:buChar char="-"/>
            </a:pPr>
            <a:r>
              <a:rPr lang="da-DK" sz="2400" dirty="0" smtClean="0"/>
              <a:t/>
            </a:r>
            <a:br>
              <a:rPr lang="da-DK" sz="2400" dirty="0" smtClean="0"/>
            </a:br>
            <a:endParaRPr lang="en-US" sz="2400" i="1" dirty="0" smtClean="0"/>
          </a:p>
          <a:p>
            <a:endParaRPr lang="da-DK" sz="24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3717032"/>
            <a:ext cx="4762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4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423317"/>
            <a:ext cx="7128792" cy="4525963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How does it do that!!?</a:t>
            </a:r>
          </a:p>
          <a:p>
            <a:r>
              <a:rPr lang="da-DK" sz="2400" dirty="0" smtClean="0"/>
              <a:t>- Uses Shadow-DOM to isolate element markup and resources from host DOM</a:t>
            </a:r>
            <a:br>
              <a:rPr lang="da-DK" sz="2400" dirty="0" smtClean="0"/>
            </a:br>
            <a:endParaRPr lang="da-DK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3068960"/>
            <a:ext cx="5406187" cy="304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3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7544" y="1423317"/>
            <a:ext cx="7128792" cy="4525963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What is Shadow DOM?</a:t>
            </a:r>
          </a:p>
          <a:p>
            <a:r>
              <a:rPr lang="da-DK" sz="2400" dirty="0" smtClean="0"/>
              <a:t>- A DOM (Document Object Model) is a tree of nodes</a:t>
            </a:r>
            <a:br>
              <a:rPr lang="da-DK" sz="2400" dirty="0" smtClean="0"/>
            </a:br>
            <a:r>
              <a:rPr lang="da-DK" sz="2400" dirty="0" smtClean="0"/>
              <a:t/>
            </a:r>
            <a:br>
              <a:rPr lang="da-DK" sz="2400" dirty="0" smtClean="0"/>
            </a:br>
            <a:r>
              <a:rPr lang="da-DK" sz="2400" dirty="0" smtClean="0"/>
              <a:t>- Shadow DOM provides ‘functional encapsulation’</a:t>
            </a:r>
            <a:br>
              <a:rPr lang="da-DK" sz="2400" dirty="0" smtClean="0"/>
            </a:br>
            <a:endParaRPr lang="da-DK" sz="2400" dirty="0" smtClean="0"/>
          </a:p>
          <a:p>
            <a:r>
              <a:rPr lang="da-DK" sz="2400" dirty="0" smtClean="0"/>
              <a:t>- Eg: the ‘video’ node is a collection of sub-nodes (html elements, buttons, labels, etc). Those sub-nodes are defined in the Shadow DOM</a:t>
            </a:r>
          </a:p>
          <a:p>
            <a:r>
              <a:rPr lang="da-DK" sz="2400" dirty="0" smtClean="0"/>
              <a:t/>
            </a:r>
            <a:br>
              <a:rPr lang="da-DK" sz="2400" dirty="0" smtClean="0"/>
            </a:br>
            <a:r>
              <a:rPr lang="da-DK" sz="2400" dirty="0" smtClean="0"/>
              <a:t>- Each node in the ‘Light’ DOM can host one or more Shadow DOM subtrees</a:t>
            </a:r>
          </a:p>
          <a:p>
            <a:pPr marL="342900" indent="-342900">
              <a:buFontTx/>
              <a:buChar char="-"/>
            </a:pPr>
            <a:r>
              <a:rPr lang="da-DK" sz="2400" dirty="0" smtClean="0"/>
              <a:t/>
            </a:r>
            <a:br>
              <a:rPr lang="da-DK" sz="2400" dirty="0" smtClean="0"/>
            </a:b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277883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7544" y="1423317"/>
            <a:ext cx="7128792" cy="5174035"/>
          </a:xfrm>
        </p:spPr>
        <p:txBody>
          <a:bodyPr/>
          <a:lstStyle/>
          <a:p>
            <a:r>
              <a:rPr lang="da-DK" sz="2400" dirty="0" smtClean="0">
                <a:solidFill>
                  <a:srgbClr val="FFFF00"/>
                </a:solidFill>
              </a:rPr>
              <a:t>What is Shadow DOM?</a:t>
            </a:r>
          </a:p>
          <a:p>
            <a:r>
              <a:rPr lang="da-DK" sz="2400" dirty="0" smtClean="0"/>
              <a:t>- When a web page is rendered, and a node that hosts a Shadow DOM is found, the Shadow DOM nodes are rendered ‘instead’ of the host node.</a:t>
            </a:r>
            <a:br>
              <a:rPr lang="da-DK" sz="2400" dirty="0" smtClean="0"/>
            </a:br>
            <a:r>
              <a:rPr lang="da-DK" sz="2400" dirty="0" smtClean="0"/>
              <a:t/>
            </a:r>
            <a:br>
              <a:rPr lang="da-DK" sz="2400" dirty="0" smtClean="0"/>
            </a:br>
            <a:r>
              <a:rPr lang="da-DK" sz="2400" dirty="0" smtClean="0"/>
              <a:t>- eg:</a:t>
            </a:r>
            <a:br>
              <a:rPr lang="da-DK" sz="2400" dirty="0" smtClean="0"/>
            </a:br>
            <a:r>
              <a:rPr lang="en-US" sz="1800" dirty="0" smtClean="0"/>
              <a:t>&lt;button&gt;Hello, world!&lt;/button&gt; </a:t>
            </a:r>
            <a:br>
              <a:rPr lang="en-US" sz="1800" dirty="0" smtClean="0"/>
            </a:br>
            <a:r>
              <a:rPr lang="en-US" sz="1800" dirty="0" smtClean="0"/>
              <a:t>&lt;</a:t>
            </a:r>
            <a:r>
              <a:rPr lang="en-US" sz="1800" dirty="0"/>
              <a:t>script&gt;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    </a:t>
            </a:r>
            <a:r>
              <a:rPr lang="en-US" sz="1800" dirty="0" err="1" smtClean="0"/>
              <a:t>var</a:t>
            </a:r>
            <a:r>
              <a:rPr lang="en-US" sz="1800" dirty="0" smtClean="0"/>
              <a:t> </a:t>
            </a:r>
            <a:r>
              <a:rPr lang="en-US" sz="1800" dirty="0"/>
              <a:t>host = </a:t>
            </a:r>
            <a:r>
              <a:rPr lang="en-US" sz="1800" dirty="0" err="1"/>
              <a:t>document.querySelector</a:t>
            </a:r>
            <a:r>
              <a:rPr lang="en-US" sz="1800" dirty="0"/>
              <a:t>('button');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    </a:t>
            </a:r>
            <a:r>
              <a:rPr lang="en-US" sz="1800" b="1" dirty="0" err="1" smtClean="0"/>
              <a:t>var</a:t>
            </a:r>
            <a:r>
              <a:rPr lang="en-US" sz="1800" b="1" dirty="0" smtClean="0"/>
              <a:t> </a:t>
            </a:r>
            <a:r>
              <a:rPr lang="en-US" sz="1800" b="1" dirty="0"/>
              <a:t>root = </a:t>
            </a:r>
            <a:r>
              <a:rPr lang="en-US" sz="1800" b="1" dirty="0" err="1"/>
              <a:t>host.createShadowRoot</a:t>
            </a:r>
            <a:r>
              <a:rPr lang="en-US" sz="1800" b="1" dirty="0"/>
              <a:t>();</a:t>
            </a:r>
            <a:r>
              <a:rPr lang="en-US" sz="1800" dirty="0"/>
              <a:t>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    </a:t>
            </a:r>
            <a:r>
              <a:rPr lang="en-US" sz="1800" dirty="0" err="1" smtClean="0"/>
              <a:t>root.textContent</a:t>
            </a:r>
            <a:r>
              <a:rPr lang="en-US" sz="1800" dirty="0" smtClean="0"/>
              <a:t> </a:t>
            </a:r>
            <a:r>
              <a:rPr lang="en-US" sz="1800" dirty="0"/>
              <a:t>= </a:t>
            </a:r>
            <a:r>
              <a:rPr lang="en-US" sz="1800" dirty="0" smtClean="0"/>
              <a:t>‘</a:t>
            </a:r>
            <a:r>
              <a:rPr lang="en-US" altLang="ja-JP" sz="1800" dirty="0" smtClean="0"/>
              <a:t>Goodbye'; </a:t>
            </a:r>
            <a:br>
              <a:rPr lang="en-US" altLang="ja-JP" sz="1800" dirty="0" smtClean="0"/>
            </a:br>
            <a:r>
              <a:rPr lang="en-US" altLang="ja-JP" sz="1800" dirty="0" smtClean="0"/>
              <a:t>&lt;/</a:t>
            </a:r>
            <a:r>
              <a:rPr lang="en-US" sz="1800" dirty="0"/>
              <a:t>script</a:t>
            </a:r>
            <a:r>
              <a:rPr lang="en-US" sz="1800" dirty="0" smtClean="0"/>
              <a:t>&gt;</a:t>
            </a:r>
            <a:endParaRPr lang="da-DK" sz="1800" dirty="0" smtClean="0"/>
          </a:p>
          <a:p>
            <a:r>
              <a:rPr lang="da-DK" sz="2400" dirty="0" smtClean="0"/>
              <a:t/>
            </a:r>
            <a:br>
              <a:rPr lang="da-DK" sz="2400" dirty="0" smtClean="0"/>
            </a:br>
            <a:r>
              <a:rPr lang="da-DK" sz="2400" dirty="0" smtClean="0"/>
              <a:t>button will be rendered with ”Goodbye” as the text</a:t>
            </a: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3388854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7544" y="1207293"/>
            <a:ext cx="7128792" cy="5174035"/>
          </a:xfrm>
        </p:spPr>
        <p:txBody>
          <a:bodyPr/>
          <a:lstStyle/>
          <a:p>
            <a:r>
              <a:rPr lang="en-US" sz="2400" dirty="0" smtClean="0">
                <a:solidFill>
                  <a:srgbClr val="FFFF00"/>
                </a:solidFill>
              </a:rPr>
              <a:t>What is the</a:t>
            </a:r>
            <a:r>
              <a:rPr lang="en-US" sz="2400" dirty="0" smtClean="0">
                <a:solidFill>
                  <a:srgbClr val="FFFF00"/>
                </a:solidFill>
              </a:rPr>
              <a:t> Problem we’re trying to address…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</a:t>
            </a:r>
            <a:r>
              <a:rPr lang="en-US" sz="2400" dirty="0" smtClean="0"/>
              <a:t>to render a ‘name tag’ div on a page, the old way would be to define .</a:t>
            </a:r>
            <a:r>
              <a:rPr lang="en-US" sz="2400" dirty="0" err="1" smtClean="0"/>
              <a:t>css</a:t>
            </a:r>
            <a:r>
              <a:rPr lang="en-US" sz="2400" dirty="0" smtClean="0"/>
              <a:t> stylesheet with all the classes, include the stylesheet with a &lt;link&gt; tag, then code each element of the div into the ‘Light’ DOM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1800" dirty="0" smtClean="0"/>
              <a:t>&lt;link </a:t>
            </a:r>
            <a:r>
              <a:rPr lang="en-US" sz="1800" dirty="0" err="1" smtClean="0"/>
              <a:t>rel</a:t>
            </a:r>
            <a:r>
              <a:rPr lang="en-US" sz="1800" dirty="0" smtClean="0"/>
              <a:t>=“stylesheet” </a:t>
            </a:r>
            <a:r>
              <a:rPr lang="en-US" sz="1800" dirty="0" err="1" smtClean="0"/>
              <a:t>href</a:t>
            </a:r>
            <a:r>
              <a:rPr lang="en-US" sz="1800" dirty="0" smtClean="0"/>
              <a:t>=“</a:t>
            </a:r>
            <a:r>
              <a:rPr lang="en-US" sz="1800" dirty="0" err="1" smtClean="0"/>
              <a:t>css</a:t>
            </a:r>
            <a:r>
              <a:rPr lang="en-US" sz="1800" dirty="0" smtClean="0"/>
              <a:t>/style.css” /&gt;</a:t>
            </a:r>
            <a:br>
              <a:rPr lang="en-US" sz="1800" dirty="0" smtClean="0"/>
            </a:br>
            <a:r>
              <a:rPr lang="en-US" sz="1800" dirty="0" smtClean="0"/>
              <a:t>&lt;div class=“wrapper"&gt; </a:t>
            </a:r>
          </a:p>
          <a:p>
            <a:r>
              <a:rPr lang="en-US" sz="1800" dirty="0" smtClean="0"/>
              <a:t>    &lt;div class=“header"&gt; Hi! My name is &lt;/div&gt; </a:t>
            </a:r>
          </a:p>
          <a:p>
            <a:r>
              <a:rPr lang="en-US" sz="1800" dirty="0" smtClean="0"/>
              <a:t>        &lt;div class=“name"&gt; Bob </a:t>
            </a:r>
          </a:p>
          <a:p>
            <a:r>
              <a:rPr lang="en-US" sz="1800" dirty="0" smtClean="0"/>
              <a:t>    &lt;/div&gt; </a:t>
            </a:r>
          </a:p>
          <a:p>
            <a:r>
              <a:rPr lang="en-US" sz="1800" dirty="0" smtClean="0"/>
              <a:t>&lt;/div&gt;</a:t>
            </a:r>
          </a:p>
          <a:p>
            <a:endParaRPr lang="en-US" sz="1800" dirty="0" smtClean="0"/>
          </a:p>
          <a:p>
            <a:r>
              <a:rPr lang="en-US" sz="2400" dirty="0" smtClean="0"/>
              <a:t>If some other .</a:t>
            </a:r>
            <a:r>
              <a:rPr lang="en-US" sz="2400" dirty="0" err="1" smtClean="0"/>
              <a:t>css</a:t>
            </a:r>
            <a:r>
              <a:rPr lang="en-US" sz="2400" dirty="0" smtClean="0"/>
              <a:t> class styles conflict with yours the layout will be affected. </a:t>
            </a: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3924619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274638"/>
            <a:ext cx="8229600" cy="77809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GB" dirty="0" smtClean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Web Components</a:t>
            </a:r>
            <a:endParaRPr lang="en-GB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116632"/>
            <a:ext cx="1568824" cy="128291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7544" y="1207293"/>
            <a:ext cx="8481592" cy="5174035"/>
          </a:xfrm>
        </p:spPr>
        <p:txBody>
          <a:bodyPr/>
          <a:lstStyle/>
          <a:p>
            <a:r>
              <a:rPr lang="en-US" sz="2400" dirty="0" smtClean="0">
                <a:solidFill>
                  <a:srgbClr val="FFFF00"/>
                </a:solidFill>
              </a:rPr>
              <a:t>How does Shadow DOM help?</a:t>
            </a:r>
            <a:br>
              <a:rPr lang="en-US" sz="2400" dirty="0" smtClean="0">
                <a:solidFill>
                  <a:srgbClr val="FFFF00"/>
                </a:solidFill>
              </a:rPr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Use the Shadow DOM to define the HTML markup and </a:t>
            </a:r>
            <a:r>
              <a:rPr lang="en-US" sz="2400" dirty="0" err="1" smtClean="0"/>
              <a:t>css</a:t>
            </a:r>
            <a:r>
              <a:rPr lang="en-US" sz="2400" dirty="0" smtClean="0"/>
              <a:t> styles, then simply use the ‘Light’ node as a host for the Shadow DOM nodes that make up the name tag</a:t>
            </a:r>
          </a:p>
          <a:p>
            <a:endParaRPr lang="en-US" sz="2400" dirty="0"/>
          </a:p>
          <a:p>
            <a:r>
              <a:rPr lang="en-US" sz="2400" dirty="0" smtClean="0"/>
              <a:t>There’s a boundary between Light and Shadow DOMs, so changes to styles in the Light DOM do not affect nodes in the Shadow DOM.</a:t>
            </a: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3890522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12994</TotalTime>
  <Words>238</Words>
  <Application>Microsoft Office PowerPoint</Application>
  <PresentationFormat>On-screen Show (4:3)</PresentationFormat>
  <Paragraphs>88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Segoe UI</vt:lpstr>
      <vt:lpstr>Segoe UI Black</vt:lpstr>
      <vt:lpstr>Segoe UI Light</vt:lpstr>
      <vt:lpstr>Segoe WP</vt:lpstr>
      <vt:lpstr>Office Theme</vt:lpstr>
      <vt:lpstr>A Beginner’s Guide to Web Components</vt:lpstr>
      <vt:lpstr>Web 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Scott Logic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Fabian</dc:creator>
  <cp:lastModifiedBy>Steve Fabian</cp:lastModifiedBy>
  <cp:revision>159</cp:revision>
  <dcterms:created xsi:type="dcterms:W3CDTF">2011-06-17T08:37:44Z</dcterms:created>
  <dcterms:modified xsi:type="dcterms:W3CDTF">2015-08-10T21:21:35Z</dcterms:modified>
</cp:coreProperties>
</file>

<file path=docProps/thumbnail.jpeg>
</file>